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24387175" cy="13716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69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07791-84A5-44EA-9259-78845639B5EE}" type="datetimeFigureOut">
              <a:rPr lang="es-VE" smtClean="0"/>
              <a:t>1/7/2025</a:t>
            </a:fld>
            <a:endParaRPr lang="es-V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8363" y="1257300"/>
            <a:ext cx="6035675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V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V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0B1D3-FBCD-4212-8E0C-B9F355E3DF5D}" type="slidenum">
              <a:rPr lang="es-VE" smtClean="0"/>
              <a:t>‹#›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957345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VE" sz="12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Aunque puede ser divertido sumergirse en todo lo relacionado con R (lo que hacemos a menudo), </a:t>
            </a:r>
            <a:r>
              <a:rPr lang="es-VE" sz="12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  <a:ea typeface="DejaVu Sans"/>
              </a:rPr>
              <a:t>no pierdas de vista lo que es importante: tu(s) pregunta(s) de investigación y tus datos</a:t>
            </a:r>
            <a:r>
              <a:rPr lang="es-VE" sz="12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. Ninguna habilidad en el uso de R ayudará si tu recopilación de datos es fundamentalmente defectuosa o tu pregunta es vaga.</a:t>
            </a:r>
            <a:endParaRPr lang="es-VE" sz="1200" b="0" strike="noStrike" spc="-1" noProof="0" dirty="0">
              <a:latin typeface="Aptos" panose="020B0004020202020204" pitchFamily="34" charset="0"/>
            </a:endParaRPr>
          </a:p>
          <a:p>
            <a:endParaRPr lang="es-VE" dirty="0"/>
          </a:p>
          <a:p>
            <a:r>
              <a:rPr lang="es-VE" sz="12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Intenta aceptar estos periodos como parte del proceso natural de aprendizaje de una nueva habilidad (a todos nos ha pasado) y recuerda, el tiempo y la energía que inviertas ahora se recuperarán con creces en un futuro no muy lejano.</a:t>
            </a:r>
            <a:endParaRPr lang="es-V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F0B1D3-FBCD-4212-8E0C-B9F355E3DF5D}" type="slidenum">
              <a:rPr lang="es-VE" smtClean="0"/>
              <a:t>6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624425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EF4D719-E752-4BB6-B090-9BE6A3CD9B6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4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219320" y="7364160"/>
            <a:ext cx="219474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D7E1447-378B-4EC0-896E-12C64A2A10B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246536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219320" y="736416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12465360" y="736416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AF6118E-0A93-4717-9257-219B393247C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8640000" y="320940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6060320" y="320940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219320" y="736416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8640000" y="736416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6060320" y="7364160"/>
            <a:ext cx="70668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7A494CD-9D9D-401B-B257-64238ABC25D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19320" y="3209400"/>
            <a:ext cx="219474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DBD0195-A2DF-4128-991F-D38A96F1C528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219474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C8AEB413-1C0D-4F9E-9345-ED5E1218EF9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0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12465360" y="3209400"/>
            <a:ext cx="107100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F1A30B0-C894-428B-B0EC-045C5586FC4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A893636-C296-4F07-B32C-28E0776BF48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829160" y="4260960"/>
            <a:ext cx="20728080" cy="13624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531C769-5875-4B61-BA5E-4F997F1F846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2465360" y="3209400"/>
            <a:ext cx="107100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219320" y="736416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33A9986-0122-4EC8-9155-F9CD762512A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0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1246536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2465360" y="736416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0779FFE-CEAF-48E4-8273-6A0DAA9FA97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s-VE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21932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12465360" y="3209400"/>
            <a:ext cx="107100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219320" y="7364160"/>
            <a:ext cx="21947400" cy="3794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s-VE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ABBA19A4-561E-40E2-87A2-4A4D30EDE4B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829160" y="4260960"/>
            <a:ext cx="20728080" cy="2939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s-V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1219320" y="3209400"/>
            <a:ext cx="21947400" cy="7954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V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V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2000" b="0" strike="noStrike" spc="-1"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8332200" y="12712680"/>
            <a:ext cx="7721640" cy="729000"/>
          </a:xfrm>
          <a:prstGeom prst="rect">
            <a:avLst/>
          </a:prstGeom>
          <a:noFill/>
          <a:ln w="0">
            <a:noFill/>
          </a:ln>
        </p:spPr>
        <p:txBody>
          <a:bodyPr lIns="217800" tIns="108720" rIns="217800" bIns="108720" anchor="ctr">
            <a:noAutofit/>
          </a:bodyPr>
          <a:lstStyle>
            <a:lvl1pPr algn="ctr">
              <a:lnSpc>
                <a:spcPct val="100000"/>
              </a:lnSpc>
              <a:buNone/>
              <a:defRPr lang="es-VE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s-VE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17477640" y="12712680"/>
            <a:ext cx="5689440" cy="729000"/>
          </a:xfrm>
          <a:prstGeom prst="rect">
            <a:avLst/>
          </a:prstGeom>
          <a:noFill/>
          <a:ln w="0">
            <a:noFill/>
          </a:ln>
        </p:spPr>
        <p:txBody>
          <a:bodyPr lIns="217800" tIns="108720" rIns="217800" bIns="108720" anchor="ctr">
            <a:noAutofit/>
          </a:bodyPr>
          <a:lstStyle>
            <a:lvl1pPr algn="r">
              <a:lnSpc>
                <a:spcPct val="100000"/>
              </a:lnSpc>
              <a:buNone/>
              <a:defRPr lang="es-ES" sz="2800" b="0" strike="noStrike" spc="-1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184515C-8A9C-416A-9ED1-FA610A0CEC1E}" type="slidenum">
              <a:rPr lang="es-ES" sz="28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s-VE" sz="28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1219320" y="12712680"/>
            <a:ext cx="5689440" cy="729000"/>
          </a:xfrm>
          <a:prstGeom prst="rect">
            <a:avLst/>
          </a:prstGeom>
          <a:noFill/>
          <a:ln w="0">
            <a:noFill/>
          </a:ln>
        </p:spPr>
        <p:txBody>
          <a:bodyPr lIns="217800" tIns="108720" rIns="217800" bIns="108720" anchor="ctr">
            <a:noAutofit/>
          </a:bodyPr>
          <a:lstStyle>
            <a:lvl1pPr>
              <a:defRPr lang="es-VE" sz="1400" b="0" strike="noStrike" spc="-1">
                <a:latin typeface="Times New Roman"/>
              </a:defRPr>
            </a:lvl1pPr>
          </a:lstStyle>
          <a:p>
            <a:r>
              <a:rPr lang="es-VE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42" name="PlaceHolder 1"/>
          <p:cNvSpPr>
            <a:spLocks noGrp="1"/>
          </p:cNvSpPr>
          <p:nvPr>
            <p:ph type="subTitle"/>
          </p:nvPr>
        </p:nvSpPr>
        <p:spPr>
          <a:xfrm>
            <a:off x="7253280" y="2000160"/>
            <a:ext cx="10348200" cy="1885320"/>
          </a:xfrm>
          <a:prstGeom prst="rect">
            <a:avLst/>
          </a:prstGeom>
          <a:noFill/>
          <a:ln w="0">
            <a:noFill/>
          </a:ln>
        </p:spPr>
        <p:txBody>
          <a:bodyPr lIns="217800" tIns="108720" rIns="217800" bIns="108720"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1539"/>
              </a:spcBef>
              <a:buNone/>
              <a:tabLst>
                <a:tab pos="0" algn="l"/>
              </a:tabLst>
            </a:pPr>
            <a:r>
              <a:rPr lang="es-VE" sz="40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</a:rPr>
              <a:t>INSTITUTO VENEZOLANO</a:t>
            </a:r>
            <a:endParaRPr lang="es-VE" sz="4000" b="0" strike="noStrike" spc="-1" noProof="0" dirty="0">
              <a:latin typeface="Aptos" panose="020B0004020202020204" pitchFamily="34" charset="0"/>
            </a:endParaRPr>
          </a:p>
          <a:p>
            <a:pPr algn="ctr">
              <a:lnSpc>
                <a:spcPct val="100000"/>
              </a:lnSpc>
              <a:spcBef>
                <a:spcPts val="1539"/>
              </a:spcBef>
              <a:buNone/>
              <a:tabLst>
                <a:tab pos="0" algn="l"/>
              </a:tabLst>
            </a:pPr>
            <a:r>
              <a:rPr lang="es-VE" sz="40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</a:rPr>
              <a:t>DE INVESTIGACIONES CIENTÍFICAS</a:t>
            </a:r>
            <a:endParaRPr lang="es-VE" sz="4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43" name="Subtítulo 5"/>
          <p:cNvSpPr/>
          <p:nvPr/>
        </p:nvSpPr>
        <p:spPr>
          <a:xfrm>
            <a:off x="4671720" y="5924520"/>
            <a:ext cx="15858360" cy="276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217800" tIns="108720" rIns="217800" bIns="108720" anchor="t">
            <a:noAutofit/>
          </a:bodyPr>
          <a:lstStyle/>
          <a:p>
            <a:pPr algn="ctr">
              <a:lnSpc>
                <a:spcPct val="100000"/>
              </a:lnSpc>
              <a:spcBef>
                <a:spcPts val="1701"/>
              </a:spcBef>
              <a:buNone/>
              <a:tabLst>
                <a:tab pos="0" algn="l"/>
              </a:tabLst>
            </a:pPr>
            <a:r>
              <a:rPr lang="es-VE" sz="85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R para ciencias de la vida</a:t>
            </a:r>
            <a:endParaRPr lang="es-VE" sz="85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8681400" y="8001000"/>
            <a:ext cx="7551720" cy="714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es-VE" sz="42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Dr. Fernando A. Hernández M.</a:t>
            </a:r>
          </a:p>
          <a:p>
            <a:pPr algn="ctr">
              <a:lnSpc>
                <a:spcPct val="100000"/>
              </a:lnSpc>
              <a:buNone/>
            </a:pPr>
            <a:r>
              <a:rPr lang="es-VE" sz="4200" spc="-1" noProof="0" dirty="0">
                <a:solidFill>
                  <a:srgbClr val="000000"/>
                </a:solidFill>
                <a:latin typeface="Aptos" panose="020B0004020202020204" pitchFamily="34" charset="0"/>
              </a:rPr>
              <a:t>Lcdo. Rafael J. Puche Q.</a:t>
            </a:r>
            <a:endParaRPr lang="es-VE" sz="4200" b="0" strike="noStrike" spc="-1" noProof="0" dirty="0">
              <a:latin typeface="Aptos" panose="020B0004020202020204" pitchFamily="34" charset="0"/>
            </a:endParaRPr>
          </a:p>
          <a:p>
            <a:pPr algn="ctr">
              <a:lnSpc>
                <a:spcPct val="100000"/>
              </a:lnSpc>
              <a:buNone/>
            </a:pPr>
            <a:endParaRPr lang="es-VE" sz="4200" b="0" strike="noStrike" spc="-1" noProof="0" dirty="0">
              <a:latin typeface="Aptos" panose="020B0004020202020204" pitchFamily="34" charset="0"/>
            </a:endParaRPr>
          </a:p>
        </p:txBody>
      </p:sp>
      <p:pic>
        <p:nvPicPr>
          <p:cNvPr id="45" name="Picture 44"/>
          <p:cNvPicPr/>
          <p:nvPr/>
        </p:nvPicPr>
        <p:blipFill>
          <a:blip r:embed="rId3"/>
          <a:stretch/>
        </p:blipFill>
        <p:spPr>
          <a:xfrm>
            <a:off x="1080000" y="2520000"/>
            <a:ext cx="5042880" cy="3908160"/>
          </a:xfrm>
          <a:prstGeom prst="rect">
            <a:avLst/>
          </a:prstGeom>
          <a:ln w="0">
            <a:noFill/>
          </a:ln>
        </p:spPr>
      </p:pic>
      <p:pic>
        <p:nvPicPr>
          <p:cNvPr id="46" name="Picture 45"/>
          <p:cNvPicPr/>
          <p:nvPr/>
        </p:nvPicPr>
        <p:blipFill>
          <a:blip r:embed="rId4"/>
          <a:stretch/>
        </p:blipFill>
        <p:spPr>
          <a:xfrm>
            <a:off x="17818200" y="3493440"/>
            <a:ext cx="5941440" cy="2086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Imagen 12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81" name="TextBox 80"/>
          <p:cNvSpPr txBox="1"/>
          <p:nvPr/>
        </p:nvSpPr>
        <p:spPr>
          <a:xfrm>
            <a:off x="6660000" y="1620000"/>
            <a:ext cx="11385404" cy="983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¿Dónde se puede buscar ayuda?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  <p:pic>
        <p:nvPicPr>
          <p:cNvPr id="82" name="Picture 81"/>
          <p:cNvPicPr/>
          <p:nvPr/>
        </p:nvPicPr>
        <p:blipFill>
          <a:blip r:embed="rId3"/>
          <a:stretch/>
        </p:blipFill>
        <p:spPr>
          <a:xfrm>
            <a:off x="4428000" y="3060000"/>
            <a:ext cx="5220000" cy="5220000"/>
          </a:xfrm>
          <a:prstGeom prst="rect">
            <a:avLst/>
          </a:prstGeom>
          <a:ln w="0">
            <a:noFill/>
          </a:ln>
        </p:spPr>
      </p:pic>
      <p:pic>
        <p:nvPicPr>
          <p:cNvPr id="83" name="Picture 82"/>
          <p:cNvPicPr/>
          <p:nvPr/>
        </p:nvPicPr>
        <p:blipFill>
          <a:blip r:embed="rId4"/>
          <a:stretch/>
        </p:blipFill>
        <p:spPr>
          <a:xfrm>
            <a:off x="12240000" y="2880000"/>
            <a:ext cx="9600120" cy="5400000"/>
          </a:xfrm>
          <a:prstGeom prst="rect">
            <a:avLst/>
          </a:prstGeom>
          <a:ln w="0">
            <a:noFill/>
          </a:ln>
        </p:spPr>
      </p:pic>
      <p:pic>
        <p:nvPicPr>
          <p:cNvPr id="84" name="Picture 83"/>
          <p:cNvPicPr/>
          <p:nvPr/>
        </p:nvPicPr>
        <p:blipFill>
          <a:blip r:embed="rId5"/>
          <a:stretch/>
        </p:blipFill>
        <p:spPr>
          <a:xfrm>
            <a:off x="2319480" y="8828280"/>
            <a:ext cx="9560520" cy="2331720"/>
          </a:xfrm>
          <a:prstGeom prst="rect">
            <a:avLst/>
          </a:prstGeom>
          <a:ln w="0">
            <a:noFill/>
          </a:ln>
        </p:spPr>
      </p:pic>
      <p:pic>
        <p:nvPicPr>
          <p:cNvPr id="85" name="Picture 84"/>
          <p:cNvPicPr/>
          <p:nvPr/>
        </p:nvPicPr>
        <p:blipFill>
          <a:blip r:embed="rId6"/>
          <a:stretch/>
        </p:blipFill>
        <p:spPr>
          <a:xfrm>
            <a:off x="12268080" y="8766360"/>
            <a:ext cx="8926200" cy="2573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Imagen 7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87" name="TextBox 86"/>
          <p:cNvSpPr txBox="1"/>
          <p:nvPr/>
        </p:nvSpPr>
        <p:spPr>
          <a:xfrm>
            <a:off x="8166600" y="1392480"/>
            <a:ext cx="8047440" cy="983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Mi primera sesión en R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7215920" y="3240000"/>
            <a:ext cx="2764080" cy="684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&gt;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plot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(1:10)</a:t>
            </a:r>
          </a:p>
        </p:txBody>
      </p:sp>
      <p:pic>
        <p:nvPicPr>
          <p:cNvPr id="89" name="Picture 88"/>
          <p:cNvPicPr/>
          <p:nvPr/>
        </p:nvPicPr>
        <p:blipFill>
          <a:blip r:embed="rId3"/>
          <a:stretch/>
        </p:blipFill>
        <p:spPr>
          <a:xfrm>
            <a:off x="900000" y="4320000"/>
            <a:ext cx="11711520" cy="7941600"/>
          </a:xfrm>
          <a:prstGeom prst="rect">
            <a:avLst/>
          </a:prstGeom>
          <a:ln w="0">
            <a:noFill/>
          </a:ln>
        </p:spPr>
      </p:pic>
      <p:pic>
        <p:nvPicPr>
          <p:cNvPr id="90" name="Picture 89"/>
          <p:cNvPicPr/>
          <p:nvPr/>
        </p:nvPicPr>
        <p:blipFill>
          <a:blip r:embed="rId4"/>
          <a:stretch/>
        </p:blipFill>
        <p:spPr>
          <a:xfrm>
            <a:off x="12960000" y="4406040"/>
            <a:ext cx="10762920" cy="6933960"/>
          </a:xfrm>
          <a:prstGeom prst="rect">
            <a:avLst/>
          </a:prstGeom>
          <a:ln w="0">
            <a:noFill/>
          </a:ln>
        </p:spPr>
      </p:pic>
      <p:sp>
        <p:nvSpPr>
          <p:cNvPr id="91" name="TextBox 90"/>
          <p:cNvSpPr txBox="1"/>
          <p:nvPr/>
        </p:nvSpPr>
        <p:spPr>
          <a:xfrm>
            <a:off x="5040000" y="3275280"/>
            <a:ext cx="3817080" cy="684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Consola (BASH)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n 10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93" name="TextBox 92"/>
          <p:cNvSpPr txBox="1"/>
          <p:nvPr/>
        </p:nvSpPr>
        <p:spPr>
          <a:xfrm>
            <a:off x="10548000" y="817920"/>
            <a:ext cx="3780000" cy="18820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 err="1">
                <a:latin typeface="Aptos" panose="020B0004020202020204" pitchFamily="34" charset="0"/>
              </a:rPr>
              <a:t>Rstudio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pic>
        <p:nvPicPr>
          <p:cNvPr id="94" name="Picture 93"/>
          <p:cNvPicPr/>
          <p:nvPr/>
        </p:nvPicPr>
        <p:blipFill>
          <a:blip r:embed="rId3"/>
          <a:stretch/>
        </p:blipFill>
        <p:spPr>
          <a:xfrm>
            <a:off x="2340000" y="1872000"/>
            <a:ext cx="19980000" cy="11262960"/>
          </a:xfrm>
          <a:prstGeom prst="rect">
            <a:avLst/>
          </a:prstGeom>
          <a:ln w="0">
            <a:noFill/>
          </a:ln>
        </p:spPr>
      </p:pic>
      <p:sp>
        <p:nvSpPr>
          <p:cNvPr id="95" name="TextBox 94"/>
          <p:cNvSpPr txBox="1"/>
          <p:nvPr/>
        </p:nvSpPr>
        <p:spPr>
          <a:xfrm>
            <a:off x="4320000" y="5040000"/>
            <a:ext cx="4340576" cy="144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solidFill>
                  <a:srgbClr val="2A6099"/>
                </a:solidFill>
                <a:latin typeface="Aptos" panose="020B0004020202020204" pitchFamily="34" charset="0"/>
              </a:rPr>
              <a:t>1. Editor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4145400" y="10260000"/>
            <a:ext cx="5278518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solidFill>
                  <a:srgbClr val="2A6099"/>
                </a:solidFill>
                <a:latin typeface="Aptos" panose="020B0004020202020204" pitchFamily="34" charset="0"/>
              </a:rPr>
              <a:t>2. Consola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5659999" y="5220000"/>
            <a:ext cx="4136003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solidFill>
                  <a:srgbClr val="2A6099"/>
                </a:solidFill>
                <a:latin typeface="Aptos" panose="020B0004020202020204" pitchFamily="34" charset="0"/>
              </a:rPr>
              <a:t>3. Datos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15551999" y="10188000"/>
            <a:ext cx="4372659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solidFill>
                  <a:srgbClr val="2A6099"/>
                </a:solidFill>
                <a:latin typeface="Aptos" panose="020B0004020202020204" pitchFamily="34" charset="0"/>
              </a:rPr>
              <a:t>4. Ayuda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Imagen 17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pic>
        <p:nvPicPr>
          <p:cNvPr id="100" name="Picture 99"/>
          <p:cNvPicPr/>
          <p:nvPr/>
        </p:nvPicPr>
        <p:blipFill>
          <a:blip r:embed="rId3"/>
          <a:stretch/>
        </p:blipFill>
        <p:spPr>
          <a:xfrm>
            <a:off x="3961440" y="2968920"/>
            <a:ext cx="16990560" cy="7831080"/>
          </a:xfrm>
          <a:prstGeom prst="rect">
            <a:avLst/>
          </a:prstGeom>
          <a:ln w="0">
            <a:noFill/>
          </a:ln>
        </p:spPr>
      </p:pic>
      <p:sp>
        <p:nvSpPr>
          <p:cNvPr id="101" name="TextBox 100"/>
          <p:cNvSpPr txBox="1"/>
          <p:nvPr/>
        </p:nvSpPr>
        <p:spPr>
          <a:xfrm>
            <a:off x="7488000" y="493920"/>
            <a:ext cx="10872000" cy="26020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buNone/>
            </a:pPr>
            <a:r>
              <a:rPr lang="es-VE" sz="8000" b="1" strike="noStrike" spc="-1" noProof="0" dirty="0">
                <a:latin typeface="Aptos" panose="020B0004020202020204" pitchFamily="34" charset="0"/>
              </a:rPr>
              <a:t>Datos estructurados vs No estructurados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4284000" y="11448000"/>
            <a:ext cx="16402320" cy="745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4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</a:rPr>
              <a:t>80 – 90%</a:t>
            </a:r>
            <a:r>
              <a:rPr lang="es-VE" sz="4400" b="0" strike="noStrike" spc="-1" noProof="0" dirty="0">
                <a:latin typeface="Aptos" panose="020B0004020202020204" pitchFamily="34" charset="0"/>
              </a:rPr>
              <a:t> de los datos actuales en el mundo son </a:t>
            </a:r>
            <a:r>
              <a:rPr lang="es-VE" sz="44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</a:rPr>
              <a:t>no </a:t>
            </a:r>
            <a:r>
              <a:rPr lang="es-VE" sz="4400" b="1" strike="noStrike" spc="-1" noProof="0" dirty="0" err="1">
                <a:solidFill>
                  <a:srgbClr val="C9211E"/>
                </a:solidFill>
                <a:latin typeface="Aptos" panose="020B0004020202020204" pitchFamily="34" charset="0"/>
              </a:rPr>
              <a:t>estrucurados</a:t>
            </a:r>
            <a:endParaRPr lang="es-VE" sz="44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Imagen 13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pic>
        <p:nvPicPr>
          <p:cNvPr id="104" name="Picture 103"/>
          <p:cNvPicPr/>
          <p:nvPr/>
        </p:nvPicPr>
        <p:blipFill>
          <a:blip r:embed="rId3"/>
          <a:srcRect t="17244"/>
          <a:stretch/>
        </p:blipFill>
        <p:spPr>
          <a:xfrm>
            <a:off x="2958120" y="2703600"/>
            <a:ext cx="18641880" cy="8636400"/>
          </a:xfrm>
          <a:prstGeom prst="rect">
            <a:avLst/>
          </a:prstGeom>
          <a:ln w="0">
            <a:noFill/>
          </a:ln>
        </p:spPr>
      </p:pic>
      <p:sp>
        <p:nvSpPr>
          <p:cNvPr id="105" name="TextBox 104"/>
          <p:cNvSpPr txBox="1"/>
          <p:nvPr/>
        </p:nvSpPr>
        <p:spPr>
          <a:xfrm>
            <a:off x="9000000" y="1440000"/>
            <a:ext cx="6941160" cy="983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Tipos de datos en R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Imagen 18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107" name="TextBox 106"/>
          <p:cNvSpPr txBox="1"/>
          <p:nvPr/>
        </p:nvSpPr>
        <p:spPr>
          <a:xfrm>
            <a:off x="6480000" y="2160000"/>
            <a:ext cx="12909012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latin typeface="Aptos" panose="020B0004020202020204" pitchFamily="34" charset="0"/>
              </a:rPr>
              <a:t>Operaciones </a:t>
            </a:r>
            <a:r>
              <a:rPr lang="es-VE" sz="8000" b="1" strike="noStrike" spc="-1" noProof="0" dirty="0" err="1">
                <a:latin typeface="Aptos" panose="020B0004020202020204" pitchFamily="34" charset="0"/>
              </a:rPr>
              <a:t>element-wise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3312000" y="4500000"/>
            <a:ext cx="19980000" cy="54396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&gt; x &lt;- 1:10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&gt; x * 2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 [1]  2  4  6  8 10 12 14 16 18 20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&gt;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sqrt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(x)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 [1] 1.000000 1.414214 1.732051 2.000000 2.236068 2.449490 2.645751 2.828427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 [9] 3.000000 3.162278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&gt; x * 3i</a:t>
            </a:r>
          </a:p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 [1] 0+ 3i 0+ 6i 0+ 9i 0+12i 0+15i 0+18i 0+21i 0+24i 0+27i 0+30i</a:t>
            </a:r>
          </a:p>
          <a:p>
            <a:endParaRPr lang="es-VE" sz="4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n 14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pic>
        <p:nvPicPr>
          <p:cNvPr id="110" name="Picture 109"/>
          <p:cNvPicPr/>
          <p:nvPr/>
        </p:nvPicPr>
        <p:blipFill>
          <a:blip r:embed="rId3"/>
          <a:stretch/>
        </p:blipFill>
        <p:spPr>
          <a:xfrm>
            <a:off x="10130040" y="2239200"/>
            <a:ext cx="10092960" cy="10108800"/>
          </a:xfrm>
          <a:prstGeom prst="rect">
            <a:avLst/>
          </a:prstGeom>
          <a:ln w="0">
            <a:solidFill>
              <a:srgbClr val="3465A4"/>
            </a:solidFill>
          </a:ln>
        </p:spPr>
      </p:pic>
      <p:sp>
        <p:nvSpPr>
          <p:cNvPr id="111" name="TextBox 110"/>
          <p:cNvSpPr txBox="1"/>
          <p:nvPr/>
        </p:nvSpPr>
        <p:spPr>
          <a:xfrm>
            <a:off x="3779999" y="6120000"/>
            <a:ext cx="4617551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latin typeface="Aptos" panose="020B0004020202020204" pitchFamily="34" charset="0"/>
              </a:rPr>
              <a:t>Coerción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Imagen 16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pic>
        <p:nvPicPr>
          <p:cNvPr id="113" name="Picture 112"/>
          <p:cNvPicPr/>
          <p:nvPr/>
        </p:nvPicPr>
        <p:blipFill>
          <a:blip r:embed="rId3"/>
          <a:stretch/>
        </p:blipFill>
        <p:spPr>
          <a:xfrm>
            <a:off x="12132000" y="3619440"/>
            <a:ext cx="10845720" cy="6820560"/>
          </a:xfrm>
          <a:prstGeom prst="rect">
            <a:avLst/>
          </a:prstGeom>
          <a:ln w="0">
            <a:noFill/>
          </a:ln>
        </p:spPr>
      </p:pic>
      <p:sp>
        <p:nvSpPr>
          <p:cNvPr id="114" name="TextBox 113"/>
          <p:cNvSpPr txBox="1"/>
          <p:nvPr/>
        </p:nvSpPr>
        <p:spPr>
          <a:xfrm>
            <a:off x="1008360" y="5832360"/>
            <a:ext cx="10580260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latin typeface="Aptos" panose="020B0004020202020204" pitchFamily="34" charset="0"/>
              </a:rPr>
              <a:t>Reciclaje de vectores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n 11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48" name="TextBox 47"/>
          <p:cNvSpPr txBox="1"/>
          <p:nvPr/>
        </p:nvSpPr>
        <p:spPr>
          <a:xfrm>
            <a:off x="9103356" y="2678760"/>
            <a:ext cx="6173927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latin typeface="Aptos" panose="020B0004020202020204" pitchFamily="34" charset="0"/>
              </a:rPr>
              <a:t>Evaluación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876996" y="4750920"/>
            <a:ext cx="8626645" cy="628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0" strike="noStrike" spc="-1" noProof="0" dirty="0">
                <a:latin typeface="Aptos" panose="020B0004020202020204" pitchFamily="34" charset="0"/>
              </a:rPr>
              <a:t>Participación 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10%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  <a:p>
            <a:r>
              <a:rPr lang="es-VE" sz="6000" b="0" strike="noStrike" spc="-1" noProof="0" dirty="0">
                <a:latin typeface="Aptos" panose="020B0004020202020204" pitchFamily="34" charset="0"/>
              </a:rPr>
              <a:t>Evaluación continua 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40%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  <a:p>
            <a:r>
              <a:rPr lang="es-VE" sz="6000" b="0" strike="noStrike" spc="-1" noProof="0" dirty="0">
                <a:latin typeface="Aptos" panose="020B0004020202020204" pitchFamily="34" charset="0"/>
              </a:rPr>
              <a:t>	≈ 7 tareas</a:t>
            </a:r>
          </a:p>
          <a:p>
            <a:r>
              <a:rPr lang="es-VE" sz="6000" b="0" strike="noStrike" spc="-1" noProof="0" dirty="0">
                <a:latin typeface="Aptos" panose="020B0004020202020204" pitchFamily="34" charset="0"/>
              </a:rPr>
              <a:t>Trabajo final 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50%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n 1" descr="diapositivas-05.jpg"/>
          <p:cNvPicPr/>
          <p:nvPr/>
        </p:nvPicPr>
        <p:blipFill>
          <a:blip r:embed="rId2"/>
          <a:stretch/>
        </p:blipFill>
        <p:spPr>
          <a:xfrm>
            <a:off x="-10800" y="360"/>
            <a:ext cx="24380640" cy="1371492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50"/>
          <p:cNvPicPr/>
          <p:nvPr/>
        </p:nvPicPr>
        <p:blipFill>
          <a:blip r:embed="rId3"/>
          <a:stretch/>
        </p:blipFill>
        <p:spPr>
          <a:xfrm>
            <a:off x="3534840" y="3954960"/>
            <a:ext cx="6751440" cy="4500720"/>
          </a:xfrm>
          <a:prstGeom prst="rect">
            <a:avLst/>
          </a:prstGeom>
          <a:ln w="0">
            <a:noFill/>
          </a:ln>
        </p:spPr>
      </p:pic>
      <p:pic>
        <p:nvPicPr>
          <p:cNvPr id="52" name="Picture 51"/>
          <p:cNvPicPr/>
          <p:nvPr/>
        </p:nvPicPr>
        <p:blipFill>
          <a:blip r:embed="rId4"/>
          <a:stretch/>
        </p:blipFill>
        <p:spPr>
          <a:xfrm>
            <a:off x="13258800" y="4341600"/>
            <a:ext cx="8095320" cy="4094640"/>
          </a:xfrm>
          <a:prstGeom prst="rect">
            <a:avLst/>
          </a:prstGeom>
          <a:ln w="0">
            <a:noFill/>
          </a:ln>
        </p:spPr>
      </p:pic>
      <p:sp>
        <p:nvSpPr>
          <p:cNvPr id="53" name="Rectangle 52"/>
          <p:cNvSpPr/>
          <p:nvPr/>
        </p:nvSpPr>
        <p:spPr>
          <a:xfrm>
            <a:off x="5486400" y="8884080"/>
            <a:ext cx="3153600" cy="714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42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Ross </a:t>
            </a:r>
            <a:r>
              <a:rPr lang="es-VE" sz="4200" b="1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Ihaka</a:t>
            </a:r>
            <a:endParaRPr lang="es-VE" sz="4200" b="1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4697360" y="8928000"/>
            <a:ext cx="5282640" cy="714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42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Robert Gentleman</a:t>
            </a:r>
            <a:endParaRPr lang="es-VE" sz="4200" b="1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6984000" y="1877400"/>
            <a:ext cx="12096000" cy="892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80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En la década de los </a:t>
            </a:r>
            <a:r>
              <a:rPr lang="es-VE" sz="8000" b="1" strike="noStrike" spc="-1" noProof="0" dirty="0">
                <a:solidFill>
                  <a:srgbClr val="FF0000"/>
                </a:solidFill>
                <a:latin typeface="Aptos" panose="020B0004020202020204" pitchFamily="34" charset="0"/>
                <a:ea typeface="DejaVu Sans"/>
              </a:rPr>
              <a:t>‘90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7856100" y="10474200"/>
            <a:ext cx="8646840" cy="60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40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Primera versión estable en año </a:t>
            </a:r>
            <a:r>
              <a:rPr lang="es-VE" sz="4000" b="1" strike="noStrike" spc="-1" noProof="0" dirty="0">
                <a:solidFill>
                  <a:srgbClr val="FF0000"/>
                </a:solidFill>
                <a:latin typeface="Aptos" panose="020B0004020202020204" pitchFamily="34" charset="0"/>
                <a:ea typeface="DejaVu Sans"/>
              </a:rPr>
              <a:t>2000</a:t>
            </a:r>
            <a:r>
              <a:rPr lang="es-VE" sz="40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.</a:t>
            </a:r>
            <a:endParaRPr lang="es-VE" sz="4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n 2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58" name="Rectangle 57"/>
          <p:cNvSpPr/>
          <p:nvPr/>
        </p:nvSpPr>
        <p:spPr>
          <a:xfrm>
            <a:off x="6211800" y="2354400"/>
            <a:ext cx="14236200" cy="88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8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R </a:t>
            </a:r>
            <a:r>
              <a:rPr lang="es-VE" sz="8800" b="1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development</a:t>
            </a:r>
            <a:r>
              <a:rPr lang="es-VE" sz="8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</a:t>
            </a:r>
            <a:r>
              <a:rPr lang="es-VE" sz="8800" b="1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core</a:t>
            </a:r>
            <a:r>
              <a:rPr lang="es-VE" sz="8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</a:t>
            </a:r>
            <a:r>
              <a:rPr lang="es-VE" sz="8800" b="1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team</a:t>
            </a:r>
            <a:endParaRPr lang="es-VE" sz="8800" b="1" strike="noStrike" spc="-1" noProof="0" dirty="0">
              <a:solidFill>
                <a:srgbClr val="000000"/>
              </a:solidFill>
              <a:latin typeface="Aptos" panose="020B0004020202020204" pitchFamily="34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0791000" y="8915760"/>
            <a:ext cx="5049000" cy="116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54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Peter </a:t>
            </a:r>
            <a:r>
              <a:rPr lang="es-VE" sz="5400" b="1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Dalgaard</a:t>
            </a:r>
            <a:endParaRPr lang="es-VE" sz="5400" b="1" strike="noStrike" spc="-1" noProof="0" dirty="0">
              <a:latin typeface="Aptos" panose="020B0004020202020204" pitchFamily="34" charset="0"/>
            </a:endParaRPr>
          </a:p>
        </p:txBody>
      </p:sp>
      <p:pic>
        <p:nvPicPr>
          <p:cNvPr id="60" name="Picture 59"/>
          <p:cNvPicPr/>
          <p:nvPr/>
        </p:nvPicPr>
        <p:blipFill>
          <a:blip r:embed="rId3"/>
          <a:stretch/>
        </p:blipFill>
        <p:spPr>
          <a:xfrm>
            <a:off x="10972800" y="3886200"/>
            <a:ext cx="4285080" cy="4285080"/>
          </a:xfrm>
          <a:prstGeom prst="rect">
            <a:avLst/>
          </a:prstGeom>
          <a:ln w="0">
            <a:noFill/>
          </a:ln>
        </p:spPr>
      </p:pic>
      <p:sp>
        <p:nvSpPr>
          <p:cNvPr id="61" name="TextBox 60"/>
          <p:cNvSpPr txBox="1"/>
          <p:nvPr/>
        </p:nvSpPr>
        <p:spPr>
          <a:xfrm>
            <a:off x="6360417" y="10064278"/>
            <a:ext cx="14236200" cy="1076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R </a:t>
            </a:r>
            <a:r>
              <a:rPr lang="es-VE" sz="6000" b="1" strike="noStrike" spc="-1" noProof="0" dirty="0" err="1">
                <a:latin typeface="Aptos" panose="020B0004020202020204" pitchFamily="34" charset="0"/>
              </a:rPr>
              <a:t>version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 4.5.0 (</a:t>
            </a:r>
            <a:r>
              <a:rPr lang="es-VE" sz="6000" b="1" strike="noStrike" spc="-1" noProof="0" dirty="0" err="1">
                <a:latin typeface="Aptos" panose="020B0004020202020204" pitchFamily="34" charset="0"/>
              </a:rPr>
              <a:t>How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6000" b="1" strike="noStrike" spc="-1" noProof="0" dirty="0" err="1">
                <a:latin typeface="Aptos" panose="020B0004020202020204" pitchFamily="34" charset="0"/>
              </a:rPr>
              <a:t>about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 a </a:t>
            </a:r>
            <a:r>
              <a:rPr lang="es-VE" sz="6000" b="1" strike="noStrike" spc="-1" noProof="0" dirty="0" err="1">
                <a:latin typeface="Aptos" panose="020B0004020202020204" pitchFamily="34" charset="0"/>
              </a:rPr>
              <a:t>Twenty</a:t>
            </a:r>
            <a:r>
              <a:rPr lang="es-VE" sz="6000" b="1" spc="-1" noProof="0" dirty="0" err="1">
                <a:latin typeface="Aptos" panose="020B0004020202020204" pitchFamily="34" charset="0"/>
              </a:rPr>
              <a:t>-</a:t>
            </a:r>
            <a:r>
              <a:rPr lang="es-VE" sz="6000" b="1" strike="noStrike" spc="-1" noProof="0" dirty="0" err="1">
                <a:latin typeface="Aptos" panose="020B0004020202020204" pitchFamily="34" charset="0"/>
              </a:rPr>
              <a:t>six</a:t>
            </a:r>
            <a:r>
              <a:rPr lang="es-VE" sz="6000" b="1" strike="noStrike" spc="-1" noProof="0" dirty="0">
                <a:latin typeface="Aptos" panose="020B0004020202020204" pitchFamily="34" charset="0"/>
              </a:rPr>
              <a:t>) 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 additive="repl">
                                        <p:cTn id="7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n 3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63" name="Rectangle 62"/>
          <p:cNvSpPr/>
          <p:nvPr/>
        </p:nvSpPr>
        <p:spPr>
          <a:xfrm>
            <a:off x="1924200" y="3025800"/>
            <a:ext cx="22173480" cy="705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</a:t>
            </a:r>
            <a:r>
              <a:rPr lang="es-VE" sz="4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Utiliza R con frecuencia y con regularidad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: encuentre cualquier excusa para iniciar </a:t>
            </a:r>
            <a:r>
              <a:rPr lang="es-VE" sz="4800" b="0" strike="noStrike" spc="-1" noProof="0" dirty="0" err="1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RStudio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(o simplemente R).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Aprender R</a:t>
            </a:r>
            <a:r>
              <a:rPr lang="es-VE" sz="4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</a:t>
            </a:r>
            <a:r>
              <a:rPr lang="es-VE" sz="48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  <a:ea typeface="DejaVu Sans"/>
              </a:rPr>
              <a:t>NO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es una prueba de memoria.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</a:t>
            </a:r>
            <a:r>
              <a:rPr lang="es-VE" sz="4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No es necesario saber todo lo que hay que saber sobre R para utilizarlo de forma productiva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. 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Si te encuentras mirando el código durante horas tratando de descubrir por qué no funciona, aléjate durante unos minutos. 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En R hay muchas maneras de </a:t>
            </a:r>
            <a:r>
              <a:rPr lang="es-VE" sz="4800" b="1" strike="noStrike" spc="-1" noProof="0" dirty="0">
                <a:solidFill>
                  <a:srgbClr val="5983B0"/>
                </a:solidFill>
                <a:latin typeface="Aptos" panose="020B0004020202020204" pitchFamily="34" charset="0"/>
                <a:ea typeface="DejaVu Sans"/>
              </a:rPr>
              <a:t>abordar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un </a:t>
            </a:r>
            <a:r>
              <a:rPr lang="es-VE" sz="48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  <a:ea typeface="DejaVu Sans"/>
              </a:rPr>
              <a:t>problema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particular.</a:t>
            </a:r>
            <a:r>
              <a:rPr lang="es-VE" sz="36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</a:t>
            </a:r>
            <a:endParaRPr lang="es-VE" sz="36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endParaRPr lang="es-VE" sz="36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9261936" y="753120"/>
            <a:ext cx="5856767" cy="1519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4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Algunos consejos…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Imagen 15" descr="diapositivas-05.jpg"/>
          <p:cNvPicPr/>
          <p:nvPr/>
        </p:nvPicPr>
        <p:blipFill>
          <a:blip r:embed="rId3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66" name="Rectangle 65"/>
          <p:cNvSpPr/>
          <p:nvPr/>
        </p:nvSpPr>
        <p:spPr>
          <a:xfrm>
            <a:off x="1103580" y="3809571"/>
            <a:ext cx="22173480" cy="5254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Recuerda que R es sólo una </a:t>
            </a:r>
            <a:r>
              <a:rPr lang="es-VE" sz="4800" b="1" strike="noStrike" spc="-1" noProof="0" dirty="0">
                <a:solidFill>
                  <a:srgbClr val="5983B0"/>
                </a:solidFill>
                <a:latin typeface="Aptos" panose="020B0004020202020204" pitchFamily="34" charset="0"/>
                <a:ea typeface="DejaVu Sans"/>
              </a:rPr>
              <a:t>herramienta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que te ayudará a responder tus preguntas interesantes. </a:t>
            </a:r>
          </a:p>
          <a:p>
            <a:pPr algn="just">
              <a:lnSpc>
                <a:spcPct val="100000"/>
              </a:lnSpc>
              <a:buNone/>
            </a:pPr>
            <a:endParaRPr lang="es-VE" sz="4800" spc="-1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endParaRPr lang="es-VE" sz="4800" b="0" strike="noStrike" spc="-1" noProof="0" dirty="0">
              <a:latin typeface="Aptos" panose="020B0004020202020204" pitchFamily="34" charset="0"/>
            </a:endParaRPr>
          </a:p>
          <a:p>
            <a:pPr algn="just">
              <a:lnSpc>
                <a:spcPct val="100000"/>
              </a:lnSpc>
              <a:buNone/>
            </a:pP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• Reconocer que habrá momentos en que las cosas se pondrán un </a:t>
            </a:r>
            <a:r>
              <a:rPr lang="es-VE" sz="48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  <a:ea typeface="DejaVu Sans"/>
              </a:rPr>
              <a:t>poco difíciles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 o </a:t>
            </a:r>
            <a:r>
              <a:rPr lang="es-VE" sz="4800" b="1" strike="noStrike" spc="-1" noProof="0" dirty="0">
                <a:solidFill>
                  <a:srgbClr val="C9211E"/>
                </a:solidFill>
                <a:latin typeface="Aptos" panose="020B0004020202020204" pitchFamily="34" charset="0"/>
                <a:ea typeface="DejaVu Sans"/>
              </a:rPr>
              <a:t>frustrantes</a:t>
            </a:r>
            <a:r>
              <a:rPr lang="es-VE" sz="4800" b="0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. 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C6254C-5D72-AB2F-E9E2-EF3675BA9E92}"/>
              </a:ext>
            </a:extLst>
          </p:cNvPr>
          <p:cNvSpPr/>
          <p:nvPr/>
        </p:nvSpPr>
        <p:spPr>
          <a:xfrm>
            <a:off x="9561780" y="753120"/>
            <a:ext cx="5257080" cy="1519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s-VE" sz="4800" b="1" strike="noStrike" spc="-1" noProof="0" dirty="0">
                <a:solidFill>
                  <a:srgbClr val="000000"/>
                </a:solidFill>
                <a:latin typeface="Aptos" panose="020B0004020202020204" pitchFamily="34" charset="0"/>
                <a:ea typeface="DejaVu Sans"/>
              </a:rPr>
              <a:t>Algunos consejos</a:t>
            </a:r>
            <a:endParaRPr lang="es-VE" sz="48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1959A7-E774-968A-890F-2EF39146DCCE}"/>
              </a:ext>
            </a:extLst>
          </p:cNvPr>
          <p:cNvSpPr txBox="1"/>
          <p:nvPr/>
        </p:nvSpPr>
        <p:spPr>
          <a:xfrm>
            <a:off x="5861831" y="11888287"/>
            <a:ext cx="13359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VE" sz="3600" dirty="0">
                <a:latin typeface="Aptos" panose="020B0004020202020204" pitchFamily="34" charset="0"/>
              </a:rPr>
              <a:t>https://www.rforecology.com/post/myth-of-the-r-learning-curve/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C895D5-527E-5B38-A1FF-6E0A0C048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553" y="8251575"/>
            <a:ext cx="15188941" cy="34334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Imagen 5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69" name="TextBox 68"/>
          <p:cNvSpPr txBox="1"/>
          <p:nvPr/>
        </p:nvSpPr>
        <p:spPr>
          <a:xfrm>
            <a:off x="8016775" y="1159020"/>
            <a:ext cx="8347089" cy="12819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8000" b="1" strike="noStrike" spc="-1" noProof="0" dirty="0">
                <a:latin typeface="Aptos" panose="020B0004020202020204" pitchFamily="34" charset="0"/>
              </a:rPr>
              <a:t>¿Por que usar R?</a:t>
            </a:r>
            <a:endParaRPr lang="es-VE" sz="8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441520" y="3600000"/>
            <a:ext cx="21498480" cy="15350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es de </a:t>
            </a:r>
            <a:r>
              <a:rPr lang="es-VE" sz="5400" b="1" strike="noStrike" spc="-1" noProof="0" dirty="0">
                <a:solidFill>
                  <a:srgbClr val="5983B0"/>
                </a:solidFill>
                <a:latin typeface="Aptos" panose="020B0004020202020204" pitchFamily="34" charset="0"/>
              </a:rPr>
              <a:t>código abierto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 y está disponible </a:t>
            </a:r>
            <a:r>
              <a:rPr lang="es-VE" sz="5400" b="1" strike="noStrike" spc="-1" noProof="0" dirty="0">
                <a:solidFill>
                  <a:srgbClr val="5983B0"/>
                </a:solidFill>
                <a:latin typeface="Aptos" panose="020B0004020202020204" pitchFamily="34" charset="0"/>
              </a:rPr>
              <a:t>gratuitamente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está disponible para los sistemas operativos </a:t>
            </a:r>
            <a:r>
              <a:rPr lang="es-VE" sz="5400" b="1" strike="noStrike" spc="-1" noProof="0" dirty="0">
                <a:latin typeface="Aptos" panose="020B0004020202020204" pitchFamily="34" charset="0"/>
              </a:rPr>
              <a:t>Windows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5400" b="1" strike="noStrike" spc="-1" noProof="0" dirty="0">
                <a:latin typeface="Aptos" panose="020B0004020202020204" pitchFamily="34" charset="0"/>
              </a:rPr>
              <a:t>Mac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 y </a:t>
            </a:r>
            <a:r>
              <a:rPr lang="es-VE" sz="5400" b="1" strike="noStrike" spc="-1" noProof="0" dirty="0">
                <a:latin typeface="Aptos" panose="020B0004020202020204" pitchFamily="34" charset="0"/>
              </a:rPr>
              <a:t>Linux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tiene un conjunto extenso y coherente de herramientas para el análisis estadístico.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tiene una instalación gráfica extensa y altamente flexible capaz de producir figuras con calidad de publicación.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tiene un conjunto cada vez mayor de "</a:t>
            </a:r>
            <a:r>
              <a:rPr lang="es-VE" sz="5400" b="1" strike="noStrike" spc="-1" noProof="0" dirty="0">
                <a:solidFill>
                  <a:srgbClr val="FF0000"/>
                </a:solidFill>
                <a:latin typeface="Aptos" panose="020B0004020202020204" pitchFamily="34" charset="0"/>
              </a:rPr>
              <a:t>paquetes/librerías</a:t>
            </a:r>
            <a:r>
              <a:rPr lang="es-VE" sz="5400" b="0" strike="noStrike" spc="-1" noProof="0" dirty="0">
                <a:latin typeface="Aptos" panose="020B0004020202020204" pitchFamily="34" charset="0"/>
              </a:rPr>
              <a:t>" disponibles gratuitamente para ampliar las capacidades de R.</a:t>
            </a:r>
          </a:p>
          <a:p>
            <a:pPr marL="216000" indent="-216000" algn="just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VE" sz="5400" b="0" strike="noStrike" spc="-1" noProof="0" dirty="0">
                <a:latin typeface="Aptos" panose="020B0004020202020204" pitchFamily="34" charset="0"/>
              </a:rPr>
              <a:t>R cuenta con una extensa red de soporte con numerosos documentos en línea y de libre acceso.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n 6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72" name="TextBox 71"/>
          <p:cNvSpPr txBox="1"/>
          <p:nvPr/>
        </p:nvSpPr>
        <p:spPr>
          <a:xfrm>
            <a:off x="5990459" y="1452960"/>
            <a:ext cx="12399722" cy="983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¿Donde descargar el programa?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880000" y="4320000"/>
            <a:ext cx="6031440" cy="684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https://www.r-project.org/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40000" y="9180000"/>
            <a:ext cx="10010520" cy="6847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4000" b="0" strike="noStrike" spc="-1" noProof="0" dirty="0">
                <a:latin typeface="Aptos" panose="020B0004020202020204" pitchFamily="34" charset="0"/>
              </a:rPr>
              <a:t>https://posit.co/download/rstudio-desktop/</a:t>
            </a:r>
          </a:p>
        </p:txBody>
      </p:sp>
      <p:pic>
        <p:nvPicPr>
          <p:cNvPr id="75" name="Picture 74"/>
          <p:cNvPicPr/>
          <p:nvPr/>
        </p:nvPicPr>
        <p:blipFill>
          <a:blip r:embed="rId3"/>
          <a:stretch/>
        </p:blipFill>
        <p:spPr>
          <a:xfrm>
            <a:off x="10644120" y="6272640"/>
            <a:ext cx="10775880" cy="6327360"/>
          </a:xfrm>
          <a:prstGeom prst="rect">
            <a:avLst/>
          </a:prstGeom>
          <a:ln w="0">
            <a:noFill/>
          </a:ln>
        </p:spPr>
      </p:pic>
      <p:pic>
        <p:nvPicPr>
          <p:cNvPr id="76" name="Picture 75"/>
          <p:cNvPicPr/>
          <p:nvPr/>
        </p:nvPicPr>
        <p:blipFill>
          <a:blip r:embed="rId4"/>
          <a:stretch/>
        </p:blipFill>
        <p:spPr>
          <a:xfrm>
            <a:off x="10283760" y="3551400"/>
            <a:ext cx="11496240" cy="20286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Imagen 8" descr="diapositivas-05.jpg"/>
          <p:cNvPicPr/>
          <p:nvPr/>
        </p:nvPicPr>
        <p:blipFill>
          <a:blip r:embed="rId2"/>
          <a:stretch/>
        </p:blipFill>
        <p:spPr>
          <a:xfrm>
            <a:off x="0" y="0"/>
            <a:ext cx="24380640" cy="13714920"/>
          </a:xfrm>
          <a:prstGeom prst="rect">
            <a:avLst/>
          </a:prstGeom>
          <a:ln w="0">
            <a:noFill/>
          </a:ln>
        </p:spPr>
      </p:pic>
      <p:sp>
        <p:nvSpPr>
          <p:cNvPr id="78" name="TextBox 77"/>
          <p:cNvSpPr txBox="1"/>
          <p:nvPr/>
        </p:nvSpPr>
        <p:spPr>
          <a:xfrm>
            <a:off x="10251514" y="1398240"/>
            <a:ext cx="3877611" cy="9835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s-VE" sz="6000" b="1" strike="noStrike" spc="-1" noProof="0" dirty="0">
                <a:latin typeface="Aptos" panose="020B0004020202020204" pitchFamily="34" charset="0"/>
              </a:rPr>
              <a:t>Tutoriales</a:t>
            </a:r>
            <a:endParaRPr lang="es-VE" sz="6000" b="0" strike="noStrike" spc="-1" noProof="0" dirty="0">
              <a:latin typeface="Aptos" panose="020B0004020202020204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80000" y="3780000"/>
            <a:ext cx="20195640" cy="9005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just">
              <a:buNone/>
            </a:pPr>
            <a:r>
              <a:rPr lang="es-VE" sz="4000" b="0" strike="noStrike" spc="-1" noProof="0" dirty="0">
                <a:latin typeface="Aptos" panose="020B0004020202020204" pitchFamily="34" charset="0"/>
              </a:rPr>
              <a:t>Cada uno de los siguientes tutoriales se puede conseguir en formato </a:t>
            </a:r>
            <a:r>
              <a:rPr lang="es-VE" sz="4000" b="1" strike="noStrike" spc="-1" noProof="0" dirty="0">
                <a:solidFill>
                  <a:srgbClr val="5983B0"/>
                </a:solidFill>
                <a:latin typeface="Aptos" panose="020B0004020202020204" pitchFamily="34" charset="0"/>
              </a:rPr>
              <a:t>PDF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.</a:t>
            </a:r>
          </a:p>
          <a:p>
            <a:pPr algn="just">
              <a:buNone/>
            </a:pPr>
            <a:endParaRPr lang="es-VE" sz="4000" b="0" strike="noStrike" spc="-1" noProof="0" dirty="0">
              <a:latin typeface="Aptos" panose="020B0004020202020204" pitchFamily="34" charset="0"/>
            </a:endParaRP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P.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Kuhnert</a:t>
            </a:r>
            <a:r>
              <a:rPr lang="es-VE" sz="4000" b="1" strike="noStrike" spc="-1" noProof="0" dirty="0">
                <a:latin typeface="Aptos" panose="020B0004020202020204" pitchFamily="34" charset="0"/>
              </a:rPr>
              <a:t> &amp; B. Venables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An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Introduction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to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R: Software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for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Statistical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Modeling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&amp; Computing 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J.H.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Maindonald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Using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R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for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Data Analysis and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Graphics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B.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Muenchen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R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for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SAS and SPSS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Users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W.J. Owen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The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R Guide 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D.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Rossiter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Introduction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to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the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R Project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for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Statistical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Computing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for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Use at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the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ITC 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W.N.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Venebles</a:t>
            </a:r>
            <a:r>
              <a:rPr lang="es-VE" sz="4000" b="1" strike="noStrike" spc="-1" noProof="0" dirty="0">
                <a:latin typeface="Aptos" panose="020B0004020202020204" pitchFamily="34" charset="0"/>
              </a:rPr>
              <a:t> &amp; D. M. Smith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An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Introduction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</a:t>
            </a:r>
            <a:r>
              <a:rPr lang="es-VE" sz="4000" b="0" strike="noStrike" spc="-1" noProof="0" dirty="0" err="1">
                <a:latin typeface="Aptos" panose="020B0004020202020204" pitchFamily="34" charset="0"/>
              </a:rPr>
              <a:t>to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 R</a:t>
            </a:r>
          </a:p>
          <a:p>
            <a:pPr algn="just">
              <a:buNone/>
            </a:pPr>
            <a:r>
              <a:rPr lang="es-VE" sz="4000" b="1" strike="noStrike" spc="-1" noProof="0" dirty="0">
                <a:latin typeface="Aptos" panose="020B0004020202020204" pitchFamily="34" charset="0"/>
              </a:rPr>
              <a:t>E. </a:t>
            </a:r>
            <a:r>
              <a:rPr lang="es-VE" sz="4000" b="1" strike="noStrike" spc="-1" noProof="0" dirty="0" err="1">
                <a:latin typeface="Aptos" panose="020B0004020202020204" pitchFamily="34" charset="0"/>
              </a:rPr>
              <a:t>Paradis</a:t>
            </a:r>
            <a:r>
              <a:rPr lang="es-VE" sz="4000" b="0" strike="noStrike" spc="-1" noProof="0" dirty="0">
                <a:latin typeface="Aptos" panose="020B0004020202020204" pitchFamily="34" charset="0"/>
              </a:rPr>
              <a:t>, R para principiantes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</TotalTime>
  <Words>681</Words>
  <Application>Microsoft Office PowerPoint</Application>
  <PresentationFormat>Custom</PresentationFormat>
  <Paragraphs>76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Aptos</vt:lpstr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IVIC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Lorena Vivas</dc:title>
  <dc:subject/>
  <dc:creator>Ezequiel Siem</dc:creator>
  <dc:description/>
  <cp:lastModifiedBy>Fernando Antonio Hernandez Medina</cp:lastModifiedBy>
  <cp:revision>42</cp:revision>
  <dcterms:created xsi:type="dcterms:W3CDTF">2023-01-31T15:00:08Z</dcterms:created>
  <dcterms:modified xsi:type="dcterms:W3CDTF">2025-07-01T15:35:45Z</dcterms:modified>
  <dc:language>es-VE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Personalizado</vt:lpwstr>
  </property>
  <property fmtid="{D5CDD505-2E9C-101B-9397-08002B2CF9AE}" pid="3" name="Slides">
    <vt:r8>3</vt:r8>
  </property>
</Properties>
</file>